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  <p:sldMasterId id="2147483687" r:id="rId3"/>
    <p:sldMasterId id="2147483700" r:id="rId4"/>
    <p:sldMasterId id="2147483713" r:id="rId5"/>
  </p:sldMasterIdLst>
  <p:notesMasterIdLst>
    <p:notesMasterId r:id="rId97"/>
  </p:notesMasterIdLst>
  <p:sldIdLst>
    <p:sldId id="323" r:id="rId6"/>
    <p:sldId id="286" r:id="rId7"/>
    <p:sldId id="287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3" r:id="rId20"/>
    <p:sldId id="304" r:id="rId21"/>
    <p:sldId id="313" r:id="rId22"/>
    <p:sldId id="314" r:id="rId23"/>
    <p:sldId id="307" r:id="rId24"/>
    <p:sldId id="309" r:id="rId25"/>
    <p:sldId id="310" r:id="rId26"/>
    <p:sldId id="325" r:id="rId27"/>
    <p:sldId id="311" r:id="rId28"/>
    <p:sldId id="326" r:id="rId29"/>
    <p:sldId id="327" r:id="rId30"/>
    <p:sldId id="324" r:id="rId31"/>
    <p:sldId id="318" r:id="rId32"/>
    <p:sldId id="316" r:id="rId33"/>
    <p:sldId id="328" r:id="rId34"/>
    <p:sldId id="317" r:id="rId35"/>
    <p:sldId id="329" r:id="rId36"/>
    <p:sldId id="330" r:id="rId37"/>
    <p:sldId id="319" r:id="rId38"/>
    <p:sldId id="320" r:id="rId39"/>
    <p:sldId id="321" r:id="rId40"/>
    <p:sldId id="322" r:id="rId41"/>
    <p:sldId id="276" r:id="rId42"/>
    <p:sldId id="257" r:id="rId43"/>
    <p:sldId id="258" r:id="rId44"/>
    <p:sldId id="259" r:id="rId45"/>
    <p:sldId id="260" r:id="rId46"/>
    <p:sldId id="261" r:id="rId47"/>
    <p:sldId id="262" r:id="rId48"/>
    <p:sldId id="264" r:id="rId49"/>
    <p:sldId id="265" r:id="rId50"/>
    <p:sldId id="266" r:id="rId51"/>
    <p:sldId id="267" r:id="rId52"/>
    <p:sldId id="268" r:id="rId53"/>
    <p:sldId id="269" r:id="rId54"/>
    <p:sldId id="271" r:id="rId55"/>
    <p:sldId id="272" r:id="rId56"/>
    <p:sldId id="273" r:id="rId57"/>
    <p:sldId id="274" r:id="rId58"/>
    <p:sldId id="275" r:id="rId59"/>
    <p:sldId id="331" r:id="rId60"/>
    <p:sldId id="301" r:id="rId61"/>
    <p:sldId id="302" r:id="rId62"/>
    <p:sldId id="332" r:id="rId63"/>
    <p:sldId id="305" r:id="rId64"/>
    <p:sldId id="306" r:id="rId65"/>
    <p:sldId id="333" r:id="rId66"/>
    <p:sldId id="308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</p:sldIdLst>
  <p:sldSz cx="9144000" cy="5143500" type="screen16x9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8" roundtripDataSignature="AMtx7mgvRLzTkhDt3iPlZCqWfy/uLoQw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A6A42-BBCA-4B52-9132-E48B35ECED24}" v="10" dt="2021-07-22T21:03:33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customschemas.google.com/relationships/presentationmetadata" Target="metadata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rter Andrew J" userId="0aa3fa54-bef3-42eb-a4a3-0993998cbbeb" providerId="ADAL" clId="{8CBA6A42-BBCA-4B52-9132-E48B35ECED24}"/>
    <pc:docChg chg="undo custSel addSld delSld modSld">
      <pc:chgData name="Porter Andrew J" userId="0aa3fa54-bef3-42eb-a4a3-0993998cbbeb" providerId="ADAL" clId="{8CBA6A42-BBCA-4B52-9132-E48B35ECED24}" dt="2021-07-22T21:05:20.996" v="39" actId="47"/>
      <pc:docMkLst>
        <pc:docMk/>
      </pc:docMkLst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57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58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59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60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61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62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64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65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66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67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68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69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71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72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73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74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75"/>
        </pc:sldMkLst>
      </pc:sldChg>
      <pc:sldChg chg="add">
        <pc:chgData name="Porter Andrew J" userId="0aa3fa54-bef3-42eb-a4a3-0993998cbbeb" providerId="ADAL" clId="{8CBA6A42-BBCA-4B52-9132-E48B35ECED24}" dt="2021-07-22T21:00:05.705" v="1"/>
        <pc:sldMkLst>
          <pc:docMk/>
          <pc:sldMk cId="0" sldId="276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01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02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05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06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08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0" sldId="316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0" sldId="317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0" sldId="318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0" sldId="319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0" sldId="320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0" sldId="321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0" sldId="322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0" sldId="324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0" sldId="327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899142441" sldId="328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819206352" sldId="329"/>
        </pc:sldMkLst>
      </pc:sldChg>
      <pc:sldChg chg="add">
        <pc:chgData name="Porter Andrew J" userId="0aa3fa54-bef3-42eb-a4a3-0993998cbbeb" providerId="ADAL" clId="{8CBA6A42-BBCA-4B52-9132-E48B35ECED24}" dt="2021-07-22T20:59:23.911" v="0"/>
        <pc:sldMkLst>
          <pc:docMk/>
          <pc:sldMk cId="2843679461" sldId="330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31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32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33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34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35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36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37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38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39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40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41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42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43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4188107110" sldId="344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45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46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47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1416371569" sldId="348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2268855212" sldId="349"/>
        </pc:sldMkLst>
      </pc:sldChg>
      <pc:sldChg chg="add">
        <pc:chgData name="Porter Andrew J" userId="0aa3fa54-bef3-42eb-a4a3-0993998cbbeb" providerId="ADAL" clId="{8CBA6A42-BBCA-4B52-9132-E48B35ECED24}" dt="2021-07-22T21:01:06.650" v="2"/>
        <pc:sldMkLst>
          <pc:docMk/>
          <pc:sldMk cId="0" sldId="350"/>
        </pc:sldMkLst>
      </pc:sldChg>
      <pc:sldChg chg="add">
        <pc:chgData name="Porter Andrew J" userId="0aa3fa54-bef3-42eb-a4a3-0993998cbbeb" providerId="ADAL" clId="{8CBA6A42-BBCA-4B52-9132-E48B35ECED24}" dt="2021-07-22T21:01:38.298" v="3"/>
        <pc:sldMkLst>
          <pc:docMk/>
          <pc:sldMk cId="0" sldId="357"/>
        </pc:sldMkLst>
      </pc:sldChg>
      <pc:sldChg chg="add">
        <pc:chgData name="Porter Andrew J" userId="0aa3fa54-bef3-42eb-a4a3-0993998cbbeb" providerId="ADAL" clId="{8CBA6A42-BBCA-4B52-9132-E48B35ECED24}" dt="2021-07-22T21:01:38.298" v="3"/>
        <pc:sldMkLst>
          <pc:docMk/>
          <pc:sldMk cId="0" sldId="358"/>
        </pc:sldMkLst>
      </pc:sldChg>
      <pc:sldChg chg="add">
        <pc:chgData name="Porter Andrew J" userId="0aa3fa54-bef3-42eb-a4a3-0993998cbbeb" providerId="ADAL" clId="{8CBA6A42-BBCA-4B52-9132-E48B35ECED24}" dt="2021-07-22T21:01:38.298" v="3"/>
        <pc:sldMkLst>
          <pc:docMk/>
          <pc:sldMk cId="0" sldId="359"/>
        </pc:sldMkLst>
      </pc:sldChg>
      <pc:sldChg chg="add">
        <pc:chgData name="Porter Andrew J" userId="0aa3fa54-bef3-42eb-a4a3-0993998cbbeb" providerId="ADAL" clId="{8CBA6A42-BBCA-4B52-9132-E48B35ECED24}" dt="2021-07-22T21:01:38.298" v="3"/>
        <pc:sldMkLst>
          <pc:docMk/>
          <pc:sldMk cId="0" sldId="360"/>
        </pc:sldMkLst>
      </pc:sldChg>
      <pc:sldChg chg="add">
        <pc:chgData name="Porter Andrew J" userId="0aa3fa54-bef3-42eb-a4a3-0993998cbbeb" providerId="ADAL" clId="{8CBA6A42-BBCA-4B52-9132-E48B35ECED24}" dt="2021-07-22T21:01:38.298" v="3"/>
        <pc:sldMkLst>
          <pc:docMk/>
          <pc:sldMk cId="0" sldId="361"/>
        </pc:sldMkLst>
      </pc:sldChg>
      <pc:sldChg chg="add">
        <pc:chgData name="Porter Andrew J" userId="0aa3fa54-bef3-42eb-a4a3-0993998cbbeb" providerId="ADAL" clId="{8CBA6A42-BBCA-4B52-9132-E48B35ECED24}" dt="2021-07-22T21:01:38.298" v="3"/>
        <pc:sldMkLst>
          <pc:docMk/>
          <pc:sldMk cId="336978973" sldId="362"/>
        </pc:sldMkLst>
      </pc:sldChg>
      <pc:sldChg chg="add">
        <pc:chgData name="Porter Andrew J" userId="0aa3fa54-bef3-42eb-a4a3-0993998cbbeb" providerId="ADAL" clId="{8CBA6A42-BBCA-4B52-9132-E48B35ECED24}" dt="2021-07-22T21:01:38.298" v="3"/>
        <pc:sldMkLst>
          <pc:docMk/>
          <pc:sldMk cId="0" sldId="363"/>
        </pc:sldMkLst>
      </pc:sldChg>
      <pc:sldChg chg="add">
        <pc:chgData name="Porter Andrew J" userId="0aa3fa54-bef3-42eb-a4a3-0993998cbbeb" providerId="ADAL" clId="{8CBA6A42-BBCA-4B52-9132-E48B35ECED24}" dt="2021-07-22T21:01:38.298" v="3"/>
        <pc:sldMkLst>
          <pc:docMk/>
          <pc:sldMk cId="3274136497" sldId="364"/>
        </pc:sldMkLst>
      </pc:sldChg>
      <pc:sldChg chg="addSp delSp add mod">
        <pc:chgData name="Porter Andrew J" userId="0aa3fa54-bef3-42eb-a4a3-0993998cbbeb" providerId="ADAL" clId="{8CBA6A42-BBCA-4B52-9132-E48B35ECED24}" dt="2021-07-22T21:03:20.376" v="5" actId="22"/>
        <pc:sldMkLst>
          <pc:docMk/>
          <pc:sldMk cId="0" sldId="365"/>
        </pc:sldMkLst>
        <pc:picChg chg="add del">
          <ac:chgData name="Porter Andrew J" userId="0aa3fa54-bef3-42eb-a4a3-0993998cbbeb" providerId="ADAL" clId="{8CBA6A42-BBCA-4B52-9132-E48B35ECED24}" dt="2021-07-22T21:03:20.376" v="5" actId="22"/>
          <ac:picMkLst>
            <pc:docMk/>
            <pc:sldMk cId="0" sldId="365"/>
            <ac:picMk id="3" creationId="{B2F99ADC-FD94-474B-8434-1064F6757646}"/>
          </ac:picMkLst>
        </pc:picChg>
      </pc:sldChg>
      <pc:sldChg chg="addSp delSp modSp new mod">
        <pc:chgData name="Porter Andrew J" userId="0aa3fa54-bef3-42eb-a4a3-0993998cbbeb" providerId="ADAL" clId="{8CBA6A42-BBCA-4B52-9132-E48B35ECED24}" dt="2021-07-22T21:03:49.241" v="20" actId="1076"/>
        <pc:sldMkLst>
          <pc:docMk/>
          <pc:sldMk cId="2956162008" sldId="366"/>
        </pc:sldMkLst>
        <pc:spChg chg="del">
          <ac:chgData name="Porter Andrew J" userId="0aa3fa54-bef3-42eb-a4a3-0993998cbbeb" providerId="ADAL" clId="{8CBA6A42-BBCA-4B52-9132-E48B35ECED24}" dt="2021-07-22T21:03:25.815" v="8" actId="478"/>
          <ac:spMkLst>
            <pc:docMk/>
            <pc:sldMk cId="2956162008" sldId="366"/>
            <ac:spMk id="2" creationId="{849A439B-E516-48FB-B7D2-CECAB003DD7E}"/>
          </ac:spMkLst>
        </pc:spChg>
        <pc:spChg chg="del">
          <ac:chgData name="Porter Andrew J" userId="0aa3fa54-bef3-42eb-a4a3-0993998cbbeb" providerId="ADAL" clId="{8CBA6A42-BBCA-4B52-9132-E48B35ECED24}" dt="2021-07-22T21:03:25.056" v="7" actId="478"/>
          <ac:spMkLst>
            <pc:docMk/>
            <pc:sldMk cId="2956162008" sldId="366"/>
            <ac:spMk id="3" creationId="{22CB9506-2B62-46CB-B9A0-8C5C167591CF}"/>
          </ac:spMkLst>
        </pc:spChg>
        <pc:picChg chg="add mod">
          <ac:chgData name="Porter Andrew J" userId="0aa3fa54-bef3-42eb-a4a3-0993998cbbeb" providerId="ADAL" clId="{8CBA6A42-BBCA-4B52-9132-E48B35ECED24}" dt="2021-07-22T21:03:40.927" v="17" actId="1076"/>
          <ac:picMkLst>
            <pc:docMk/>
            <pc:sldMk cId="2956162008" sldId="366"/>
            <ac:picMk id="5" creationId="{A5D040C0-72F7-4D50-BEEE-2B12BFE3776E}"/>
          </ac:picMkLst>
        </pc:picChg>
        <pc:picChg chg="add mod">
          <ac:chgData name="Porter Andrew J" userId="0aa3fa54-bef3-42eb-a4a3-0993998cbbeb" providerId="ADAL" clId="{8CBA6A42-BBCA-4B52-9132-E48B35ECED24}" dt="2021-07-22T21:03:49.241" v="20" actId="1076"/>
          <ac:picMkLst>
            <pc:docMk/>
            <pc:sldMk cId="2956162008" sldId="366"/>
            <ac:picMk id="7" creationId="{E58625EE-D52A-4352-B747-A090E24179EE}"/>
          </ac:picMkLst>
        </pc:picChg>
      </pc:sldChg>
      <pc:sldChg chg="addSp modSp add mod">
        <pc:chgData name="Porter Andrew J" userId="0aa3fa54-bef3-42eb-a4a3-0993998cbbeb" providerId="ADAL" clId="{8CBA6A42-BBCA-4B52-9132-E48B35ECED24}" dt="2021-07-22T21:04:21.789" v="26" actId="1076"/>
        <pc:sldMkLst>
          <pc:docMk/>
          <pc:sldMk cId="3695114112" sldId="367"/>
        </pc:sldMkLst>
        <pc:picChg chg="add mod">
          <ac:chgData name="Porter Andrew J" userId="0aa3fa54-bef3-42eb-a4a3-0993998cbbeb" providerId="ADAL" clId="{8CBA6A42-BBCA-4B52-9132-E48B35ECED24}" dt="2021-07-22T21:04:13.062" v="23" actId="1076"/>
          <ac:picMkLst>
            <pc:docMk/>
            <pc:sldMk cId="3695114112" sldId="367"/>
            <ac:picMk id="3" creationId="{D7DE93E5-0EEC-42E6-8922-DD6D979DC849}"/>
          </ac:picMkLst>
        </pc:picChg>
        <pc:picChg chg="add mod">
          <ac:chgData name="Porter Andrew J" userId="0aa3fa54-bef3-42eb-a4a3-0993998cbbeb" providerId="ADAL" clId="{8CBA6A42-BBCA-4B52-9132-E48B35ECED24}" dt="2021-07-22T21:04:21.789" v="26" actId="1076"/>
          <ac:picMkLst>
            <pc:docMk/>
            <pc:sldMk cId="3695114112" sldId="367"/>
            <ac:picMk id="5" creationId="{895AA35F-CE7A-4C87-B9AE-D33F94C97F3D}"/>
          </ac:picMkLst>
        </pc:picChg>
      </pc:sldChg>
      <pc:sldChg chg="addSp modSp add mod">
        <pc:chgData name="Porter Andrew J" userId="0aa3fa54-bef3-42eb-a4a3-0993998cbbeb" providerId="ADAL" clId="{8CBA6A42-BBCA-4B52-9132-E48B35ECED24}" dt="2021-07-22T21:04:59.884" v="35" actId="1076"/>
        <pc:sldMkLst>
          <pc:docMk/>
          <pc:sldMk cId="3560648596" sldId="368"/>
        </pc:sldMkLst>
        <pc:picChg chg="add mod">
          <ac:chgData name="Porter Andrew J" userId="0aa3fa54-bef3-42eb-a4a3-0993998cbbeb" providerId="ADAL" clId="{8CBA6A42-BBCA-4B52-9132-E48B35ECED24}" dt="2021-07-22T21:04:42.191" v="29" actId="1076"/>
          <ac:picMkLst>
            <pc:docMk/>
            <pc:sldMk cId="3560648596" sldId="368"/>
            <ac:picMk id="3" creationId="{14348119-96D0-4810-BE3C-5F91E7D86D21}"/>
          </ac:picMkLst>
        </pc:picChg>
        <pc:picChg chg="add mod modCrop">
          <ac:chgData name="Porter Andrew J" userId="0aa3fa54-bef3-42eb-a4a3-0993998cbbeb" providerId="ADAL" clId="{8CBA6A42-BBCA-4B52-9132-E48B35ECED24}" dt="2021-07-22T21:04:59.884" v="35" actId="1076"/>
          <ac:picMkLst>
            <pc:docMk/>
            <pc:sldMk cId="3560648596" sldId="368"/>
            <ac:picMk id="5" creationId="{3DDF03E9-D702-4D28-8A8B-66D1DA7E1065}"/>
          </ac:picMkLst>
        </pc:picChg>
      </pc:sldChg>
      <pc:sldChg chg="add del">
        <pc:chgData name="Porter Andrew J" userId="0aa3fa54-bef3-42eb-a4a3-0993998cbbeb" providerId="ADAL" clId="{8CBA6A42-BBCA-4B52-9132-E48B35ECED24}" dt="2021-07-22T21:05:18.535" v="36" actId="47"/>
        <pc:sldMkLst>
          <pc:docMk/>
          <pc:sldMk cId="2100718338" sldId="369"/>
        </pc:sldMkLst>
      </pc:sldChg>
      <pc:sldChg chg="add del">
        <pc:chgData name="Porter Andrew J" userId="0aa3fa54-bef3-42eb-a4a3-0993998cbbeb" providerId="ADAL" clId="{8CBA6A42-BBCA-4B52-9132-E48B35ECED24}" dt="2021-07-22T21:05:19.377" v="37" actId="47"/>
        <pc:sldMkLst>
          <pc:docMk/>
          <pc:sldMk cId="2399434775" sldId="370"/>
        </pc:sldMkLst>
      </pc:sldChg>
      <pc:sldChg chg="add del">
        <pc:chgData name="Porter Andrew J" userId="0aa3fa54-bef3-42eb-a4a3-0993998cbbeb" providerId="ADAL" clId="{8CBA6A42-BBCA-4B52-9132-E48B35ECED24}" dt="2021-07-22T21:05:20.110" v="38" actId="47"/>
        <pc:sldMkLst>
          <pc:docMk/>
          <pc:sldMk cId="2835740637" sldId="371"/>
        </pc:sldMkLst>
      </pc:sldChg>
      <pc:sldChg chg="add del">
        <pc:chgData name="Porter Andrew J" userId="0aa3fa54-bef3-42eb-a4a3-0993998cbbeb" providerId="ADAL" clId="{8CBA6A42-BBCA-4B52-9132-E48B35ECED24}" dt="2021-07-22T21:05:20.996" v="39" actId="47"/>
        <pc:sldMkLst>
          <pc:docMk/>
          <pc:sldMk cId="4222915492" sldId="3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notes for the slide</a:t>
            </a: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1" name="Google Shape;7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6" name="Google Shape;7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1" name="Google Shape;7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7" name="Google Shape;7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2" name="Google Shape;8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7" name="Google Shape;8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3" name="Google Shape;8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5" name="Google Shape;87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0" name="Google Shape;88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Embed words from the corpus into word-vector space</a:t>
            </a:r>
            <a:endParaRPr dirty="0"/>
          </a:p>
        </p:txBody>
      </p:sp>
      <p:sp>
        <p:nvSpPr>
          <p:cNvPr id="840" name="Google Shape;84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6" name="Google Shape;7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2" name="Google Shape;8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65951d47ea_1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8" name="Google Shape;858;g65951d47e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2" name="Google Shape;8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6027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3" name="Google Shape;8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2" name="Google Shape;8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2794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notes for the slide</a:t>
            </a: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5" name="Google Shape;87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5951d47ea_1_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1" name="Google Shape;901;g65951d47e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1" name="Google Shape;89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5951d47ea_1_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1" name="Google Shape;901;g65951d47e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755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1" name="Google Shape;7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6" name="Google Shape;8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5951d47ea_1_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1" name="Google Shape;901;g65951d47e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5734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65951d47ea_1_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1" name="Google Shape;901;g65951d47e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0044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7" name="Google Shape;90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3" name="Google Shape;91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9" name="Google Shape;9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5" name="Google Shape;9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notes for the slide</a:t>
            </a: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094693dbb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g7094693dbb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fbfc698d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g6fbfc698d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7" name="Google Shape;7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094693db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7094693db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fbfc698d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6fbfc698d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fbfc698d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g6fbfc698d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fbfc698d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6fbfc698d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fbfc698d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1" name="Google Shape;321;g6fbfc698d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96062974c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896062974c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fbfc698d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g6fbfc698d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fbfc698d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6" name="Google Shape;336;g6fbfc698d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fbfc698d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1" name="Google Shape;341;g6fbfc698d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fbfc698d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6fbfc698d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2" name="Google Shape;7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fbfc698dd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g6fbfc698d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bfc698dd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3" name="Google Shape;363;g6fbfc698d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fbfc698dd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g6fbfc698d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fbfc698d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4" name="Google Shape;374;g6fbfc698d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bfc698d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0" name="Google Shape;380;g6fbfc698d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96062974c_0_1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1" name="Google Shape;671;g896062974c_0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96062974c_0_1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7" name="Google Shape;677;g896062974c_0_1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96062974c_0_1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3" name="Google Shape;683;g896062974c_0_1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3e4abd9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73e4abd9d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96062974c_0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2" name="Google Shape;702;g896062974c_0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8" name="Google Shape;7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896062974c_0_1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5" name="Google Shape;725;g896062974c_0_1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896062974c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9" name="Google Shape;749;g896062974c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896062974c_0_1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6" name="Google Shape;756;g896062974c_0_1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3e4abd9d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8" name="Google Shape;788;g73e4abd9d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73e4abd9d1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0" name="Google Shape;810;g73e4abd9d1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73e4abd9d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" name="Google Shape;817;g73e4abd9d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73e4abd9d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g73e4abd9d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3e4abd9d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73e4abd9d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3e4abd9d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g73e4abd9d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3e4abd9d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4" name="Google Shape;854;g73e4abd9d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4" name="Google Shape;7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3e4abd9d1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g73e4abd9d1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3e4abd9d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g73e4abd9d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3e4abd9d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" name="Google Shape;872;g73e4abd9d1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3e4abd9d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73e4abd9d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4242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73e4abd9d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g73e4abd9d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3e4abd9d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73e4abd9d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73e4abd9d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73e4abd9d1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3e4abd9d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73e4abd9d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7332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3e4abd9d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73e4abd9d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7005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3e4abd9d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4" name="Google Shape;904;g73e4abd9d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0" name="Google Shape;7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These are notes for the slide</a:t>
            </a:r>
            <a:endParaRPr dirty="0"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3e4abd9d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g73e4abd9d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3e4abd9d1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g73e4abd9d1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3e4abd9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g73e4abd9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3e4abd9d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2" name="Google Shape;922;g73e4abd9d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3e4abd9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g73e4abd9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50784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73e4abd9d1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7" name="Google Shape;927;g73e4abd9d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3e4abd9d1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6" name="Google Shape;916;g73e4abd9d1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8726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73e4abd9d1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2" name="Google Shape;932;g73e4abd9d1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6" name="Google Shape;7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4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5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5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5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5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5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0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6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8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8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8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8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8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8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9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0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0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2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0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0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0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0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04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0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0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0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0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06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0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0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0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07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0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08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08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08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08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08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0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1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3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1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1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1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1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1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1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1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1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1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1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1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1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1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1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20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9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2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4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2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2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26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2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2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2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28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2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2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2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29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30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30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30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0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130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1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3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5.jp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0"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/>
          <p:nvPr/>
        </p:nvSpPr>
        <p:spPr>
          <a:xfrm>
            <a:off x="457200" y="210600"/>
            <a:ext cx="822888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5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1"/>
          <p:cNvSpPr txBox="1">
            <a:spLocks noGrp="1"/>
          </p:cNvSpPr>
          <p:nvPr>
            <p:ph type="title"/>
          </p:nvPr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/>
          <p:nvPr/>
        </p:nvSpPr>
        <p:spPr>
          <a:xfrm>
            <a:off x="457200" y="210600"/>
            <a:ext cx="822888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5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5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7"/>
          <p:cNvSpPr/>
          <p:nvPr/>
        </p:nvSpPr>
        <p:spPr>
          <a:xfrm>
            <a:off x="457200" y="210600"/>
            <a:ext cx="822888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5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5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9"/>
          <p:cNvSpPr/>
          <p:nvPr/>
        </p:nvSpPr>
        <p:spPr>
          <a:xfrm>
            <a:off x="457200" y="210600"/>
            <a:ext cx="822888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5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5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0"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1"/>
          <p:cNvSpPr/>
          <p:nvPr/>
        </p:nvSpPr>
        <p:spPr>
          <a:xfrm>
            <a:off x="457200" y="210600"/>
            <a:ext cx="822888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6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6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Module 6: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Chapter 2</a:t>
            </a: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Chapter 11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15"/>
          <p:cNvPicPr preferRelativeResize="0"/>
          <p:nvPr/>
        </p:nvPicPr>
        <p:blipFill rotWithShape="1">
          <a:blip r:embed="rId3">
            <a:alphaModFix/>
          </a:blip>
          <a:srcRect t="9943"/>
          <a:stretch/>
        </p:blipFill>
        <p:spPr>
          <a:xfrm>
            <a:off x="2211120" y="88200"/>
            <a:ext cx="6359040" cy="45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6"/>
          <p:cNvPicPr preferRelativeResize="0"/>
          <p:nvPr/>
        </p:nvPicPr>
        <p:blipFill rotWithShape="1">
          <a:blip r:embed="rId3">
            <a:alphaModFix/>
          </a:blip>
          <a:srcRect t="9527" b="8617"/>
          <a:stretch/>
        </p:blipFill>
        <p:spPr>
          <a:xfrm>
            <a:off x="1140480" y="290880"/>
            <a:ext cx="6900480" cy="451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Popular Vectorization Techniques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7"/>
          <p:cNvSpPr/>
          <p:nvPr/>
        </p:nvSpPr>
        <p:spPr>
          <a:xfrm>
            <a:off x="1147320" y="1245960"/>
            <a:ext cx="7538760" cy="311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GloVe</a:t>
            </a: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endParaRPr lang="en-US" sz="2200" dirty="0">
              <a:latin typeface="Calibri"/>
              <a:cs typeface="Calibri"/>
              <a:sym typeface="Calibri"/>
            </a:endParaRPr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Idea is to predict target word given its context words OR to predict the context words given the target word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209520"/>
            <a:ext cx="6047640" cy="483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760" y="1219320"/>
            <a:ext cx="6809760" cy="224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23"/>
          <p:cNvPicPr preferRelativeResize="0"/>
          <p:nvPr/>
        </p:nvPicPr>
        <p:blipFill rotWithShape="1">
          <a:blip r:embed="rId3">
            <a:alphaModFix/>
          </a:blip>
          <a:srcRect t="6295" b="8845"/>
          <a:stretch/>
        </p:blipFill>
        <p:spPr>
          <a:xfrm>
            <a:off x="152280" y="1255680"/>
            <a:ext cx="8838360" cy="234756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23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 Representations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5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Elements of Natural Human Language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25"/>
          <p:cNvPicPr preferRelativeResize="0"/>
          <p:nvPr/>
        </p:nvPicPr>
        <p:blipFill rotWithShape="1">
          <a:blip r:embed="rId3">
            <a:alphaModFix/>
          </a:blip>
          <a:srcRect t="14046" b="13357"/>
          <a:stretch/>
        </p:blipFill>
        <p:spPr>
          <a:xfrm>
            <a:off x="1263240" y="938520"/>
            <a:ext cx="6617160" cy="38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5"/>
          <p:cNvSpPr/>
          <p:nvPr/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11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F645CA64-2072-40EE-B7D9-BEB587D45F73}"/>
              </a:ext>
            </a:extLst>
          </p:cNvPr>
          <p:cNvSpPr txBox="1"/>
          <p:nvPr/>
        </p:nvSpPr>
        <p:spPr>
          <a:xfrm>
            <a:off x="2144159" y="2254034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6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Preprocessing Natural Language Data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6"/>
          <p:cNvSpPr/>
          <p:nvPr/>
        </p:nvSpPr>
        <p:spPr>
          <a:xfrm>
            <a:off x="1147320" y="814680"/>
            <a:ext cx="7538760" cy="35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Tokenization: splitting document into list of discrete elements like words or sentences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lowercase: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she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Removing “stop words” (the, at)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Removing punctuation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Stemming (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house → </a:t>
            </a:r>
            <a:r>
              <a:rPr lang="en-US" sz="2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hous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housing → </a:t>
            </a:r>
            <a:r>
              <a:rPr lang="en-US" sz="2200" b="0" i="1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hous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OR Lemmatization (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housing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house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Handling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-grams: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[new,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york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new_york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9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of word2vec Architectures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29"/>
          <p:cNvPicPr preferRelativeResize="0"/>
          <p:nvPr/>
        </p:nvPicPr>
        <p:blipFill rotWithShape="1">
          <a:blip r:embed="rId3">
            <a:alphaModFix/>
          </a:blip>
          <a:srcRect t="7570" b="8738"/>
          <a:stretch/>
        </p:blipFill>
        <p:spPr>
          <a:xfrm>
            <a:off x="152280" y="1462320"/>
            <a:ext cx="8838360" cy="157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2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97059020-62DA-4A86-8EE8-FFE5553DAE36}"/>
              </a:ext>
            </a:extLst>
          </p:cNvPr>
          <p:cNvSpPr txBox="1"/>
          <p:nvPr/>
        </p:nvSpPr>
        <p:spPr>
          <a:xfrm>
            <a:off x="1472175" y="938879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Human and Machine Language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826;p25">
            <a:extLst>
              <a:ext uri="{FF2B5EF4-FFF2-40B4-BE49-F238E27FC236}">
                <a16:creationId xmlns:a16="http://schemas.microsoft.com/office/drawing/2014/main" id="{EAA21B0A-F7B0-4A78-A5B0-9B852302BF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046" b="13357"/>
          <a:stretch/>
        </p:blipFill>
        <p:spPr>
          <a:xfrm>
            <a:off x="1734459" y="1788458"/>
            <a:ext cx="5675082" cy="2986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1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Evaluating Word Vectors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1"/>
          <p:cNvSpPr/>
          <p:nvPr/>
        </p:nvSpPr>
        <p:spPr>
          <a:xfrm>
            <a:off x="1147320" y="1245960"/>
            <a:ext cx="7538760" cy="311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Extrinsic</a:t>
            </a: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Assessing word vectors based on performance of downstream NLP application</a:t>
            </a:r>
            <a:endParaRPr lang="en-US" sz="2200" dirty="0"/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Intrinsic</a:t>
            </a: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Evaluating word vectors on intermediate task</a:t>
            </a: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Do they respond well to word-vector arithmetic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g65951d47ea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6760" y="1219320"/>
            <a:ext cx="6809760" cy="224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1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 Vectors in Deep Learning Models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1"/>
          <p:cNvSpPr/>
          <p:nvPr/>
        </p:nvSpPr>
        <p:spPr>
          <a:xfrm>
            <a:off x="1147320" y="1245960"/>
            <a:ext cx="7538760" cy="311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word vectors as part of embedding layer</a:t>
            </a: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Backprop gives advantage that relevance of the words to the model’s purpose is also considered</a:t>
            </a:r>
            <a:endParaRPr lang="en-US" sz="2200" dirty="0"/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Training independently on natural language data alone</a:t>
            </a: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Word2vec &amp; </a:t>
            </a:r>
            <a:r>
              <a:rPr lang="en-US" sz="2200" dirty="0" err="1">
                <a:latin typeface="Calibri"/>
                <a:cs typeface="Calibri"/>
                <a:sym typeface="Calibri"/>
              </a:rPr>
              <a:t>GloVe</a:t>
            </a:r>
            <a:endParaRPr lang="en-US" sz="2200" dirty="0">
              <a:latin typeface="Calibri"/>
              <a:cs typeface="Calibri"/>
              <a:sym typeface="Calibri"/>
            </a:endParaRPr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Using Pre-trained word vectors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069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3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Pre-Trained Word Vectors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3"/>
          <p:cNvSpPr/>
          <p:nvPr/>
        </p:nvSpPr>
        <p:spPr>
          <a:xfrm>
            <a:off x="1147320" y="1245960"/>
            <a:ext cx="7538760" cy="311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word2vec: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github.com/Kyubyong/wordvectors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GloVe: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nlp.stanford.edu/projects/glove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fastText: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fasttext.cc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François Chollet tutorial: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bit.ly/preTrained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1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Evaluating </a:t>
            </a:r>
            <a:r>
              <a:rPr lang="en-US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Classification Models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1"/>
          <p:cNvSpPr/>
          <p:nvPr/>
        </p:nvSpPr>
        <p:spPr>
          <a:xfrm>
            <a:off x="1147320" y="1245960"/>
            <a:ext cx="7538760" cy="311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Matrix of TP, FP, FN, TN</a:t>
            </a:r>
            <a:endParaRPr lang="en-US" sz="2200" dirty="0"/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ROC AUC</a:t>
            </a: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Calculated based on confusion matrix </a:t>
            </a:r>
            <a:r>
              <a:rPr lang="en-US" sz="2200" dirty="0">
                <a:latin typeface="Calibri"/>
                <a:cs typeface="Calibri"/>
                <a:sym typeface="Wingdings" panose="05000000000000000000" pitchFamily="2" charset="2"/>
              </a:rPr>
              <a:t> blends TPR &amp; FPR</a:t>
            </a:r>
            <a:endParaRPr lang="en-US" sz="2200" dirty="0">
              <a:latin typeface="Calibri"/>
              <a:cs typeface="Calibri"/>
              <a:sym typeface="Calibri"/>
            </a:endParaRP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Evaluates accuracy across multiple thresholds</a:t>
            </a: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&gt; .5 </a:t>
            </a:r>
            <a:r>
              <a:rPr lang="en-US" sz="2200" dirty="0">
                <a:latin typeface="Calibri"/>
                <a:cs typeface="Calibri"/>
                <a:sym typeface="Calibri"/>
              </a:rPr>
              <a:t>is better than guessing; &lt; .5 worse than guessing</a:t>
            </a: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See p</a:t>
            </a:r>
            <a:r>
              <a:rPr lang="en-US" sz="2200" dirty="0">
                <a:latin typeface="Calibri"/>
                <a:cs typeface="Calibri"/>
                <a:sym typeface="Calibri"/>
              </a:rPr>
              <a:t>. 217-222 for more details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5732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Module 7: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Chapter 11</a:t>
            </a: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5"/>
          <p:cNvSpPr/>
          <p:nvPr/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11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F645CA64-2072-40EE-B7D9-BEB587D45F73}"/>
              </a:ext>
            </a:extLst>
          </p:cNvPr>
          <p:cNvSpPr txBox="1"/>
          <p:nvPr/>
        </p:nvSpPr>
        <p:spPr>
          <a:xfrm>
            <a:off x="261571" y="2196179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Natural Language Processing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922;p49">
            <a:extLst>
              <a:ext uri="{FF2B5EF4-FFF2-40B4-BE49-F238E27FC236}">
                <a16:creationId xmlns:a16="http://schemas.microsoft.com/office/drawing/2014/main" id="{67902BA2-9951-48D6-BB3B-F53CB1650D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6741" y="876537"/>
            <a:ext cx="3355688" cy="3937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5951d47ea_1_8"/>
          <p:cNvSpPr/>
          <p:nvPr/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Recurrent Neural Networks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65951d47ea_1_8"/>
          <p:cNvSpPr/>
          <p:nvPr/>
        </p:nvSpPr>
        <p:spPr>
          <a:xfrm>
            <a:off x="652182" y="840441"/>
            <a:ext cx="8033838" cy="352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Designed for long sequences of data, as opposed to CNN that are designed for shorter sequences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Contain a loop that passes info between steps in network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There is a recurrent module for each input (</a:t>
            </a:r>
            <a:r>
              <a:rPr lang="en-US" sz="2200" dirty="0">
                <a:latin typeface="Calibri"/>
                <a:cs typeface="Calibri"/>
                <a:sym typeface="Calibri"/>
              </a:rPr>
              <a:t>word in sentence)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Computationally more </a:t>
            </a:r>
            <a:r>
              <a:rPr lang="en-US" sz="2200" dirty="0">
                <a:latin typeface="Calibri"/>
                <a:cs typeface="Calibri"/>
                <a:sym typeface="Calibri"/>
              </a:rPr>
              <a:t>complex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 than feedforward networks like Dense &amp; CNN’s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Backprop occurs back toward input layer AND back over earlier timesteps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Gradient diminishes significantly after 10 timesteps (</a:t>
            </a:r>
            <a:r>
              <a:rPr lang="en-US" sz="2200" dirty="0" err="1">
                <a:latin typeface="Calibri"/>
                <a:cs typeface="Calibri"/>
                <a:sym typeface="Calibri"/>
              </a:rPr>
              <a:t>max_review_length</a:t>
            </a:r>
            <a:r>
              <a:rPr lang="en-US" sz="2200" dirty="0">
                <a:latin typeface="Calibri"/>
                <a:cs typeface="Calibri"/>
                <a:sym typeface="Calibri"/>
              </a:rPr>
              <a:t>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41"/>
          <p:cNvPicPr preferRelativeResize="0"/>
          <p:nvPr/>
        </p:nvPicPr>
        <p:blipFill rotWithShape="1">
          <a:blip r:embed="rId3">
            <a:alphaModFix/>
          </a:blip>
          <a:srcRect t="13036" b="25986"/>
          <a:stretch/>
        </p:blipFill>
        <p:spPr>
          <a:xfrm>
            <a:off x="847440" y="526320"/>
            <a:ext cx="7448400" cy="363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5951d47ea_1_8"/>
          <p:cNvSpPr/>
          <p:nvPr/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Arial"/>
                <a:cs typeface="Calibri"/>
                <a:sym typeface="Calibri"/>
              </a:rPr>
              <a:t>LSTM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65951d47ea_1_8"/>
          <p:cNvSpPr/>
          <p:nvPr/>
        </p:nvSpPr>
        <p:spPr>
          <a:xfrm>
            <a:off x="652182" y="1245960"/>
            <a:ext cx="8033838" cy="188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More complex structure than simple RNN’s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Pass hidden state and cell state between timesteps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Contain 5 activation functions compared to 1 in simple RNN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 </a:t>
            </a:r>
            <a:endParaRPr lang="en-US" sz="2200" dirty="0">
              <a:latin typeface="Calibri"/>
              <a:cs typeface="Calibri"/>
              <a:sym typeface="Calibri"/>
            </a:endParaRP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Begin to overfit earlier than simple RNN’s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9142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Core Concepts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"/>
          <p:cNvSpPr/>
          <p:nvPr/>
        </p:nvSpPr>
        <p:spPr>
          <a:xfrm>
            <a:off x="1147320" y="814680"/>
            <a:ext cx="7538760" cy="35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640" marR="0" lvl="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</a:p>
          <a:p>
            <a:pPr marL="457200" marR="0" lvl="0" indent="-36756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/>
              <a:t>Representation learning </a:t>
            </a:r>
            <a:r>
              <a:rPr lang="en-US" sz="2200" dirty="0">
                <a:sym typeface="Wingdings" panose="05000000000000000000" pitchFamily="2" charset="2"/>
              </a:rPr>
              <a:t> learning features from data automatically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964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(NLP)</a:t>
            </a:r>
          </a:p>
          <a:p>
            <a:pPr marL="43254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Taking written or spoken language and processing with machines to accomplish some task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228600"/>
            <a:ext cx="6047640" cy="483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5951d47ea_1_8"/>
          <p:cNvSpPr/>
          <p:nvPr/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Arial"/>
                <a:cs typeface="Calibri"/>
                <a:sym typeface="Calibri"/>
              </a:rPr>
              <a:t>Bidirectional LSTM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65951d47ea_1_8"/>
          <p:cNvSpPr/>
          <p:nvPr/>
        </p:nvSpPr>
        <p:spPr>
          <a:xfrm>
            <a:off x="658906" y="1631509"/>
            <a:ext cx="8175032" cy="188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Backprop backward AND forward over timesteps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Doubles computational complexity </a:t>
            </a:r>
            <a:r>
              <a:rPr lang="en-US" sz="2200" dirty="0">
                <a:latin typeface="Calibri"/>
                <a:cs typeface="Calibri"/>
                <a:sym typeface="Wingdings" panose="05000000000000000000" pitchFamily="2" charset="2"/>
              </a:rPr>
              <a:t> but increase in accuracy generally worth it</a:t>
            </a:r>
            <a:endParaRPr lang="en-US" sz="2200" dirty="0">
              <a:latin typeface="Calibri"/>
              <a:cs typeface="Calibri"/>
              <a:sym typeface="Calibri"/>
            </a:endParaRP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Popu</a:t>
            </a:r>
            <a:r>
              <a:rPr lang="en-US" sz="2200" dirty="0">
                <a:latin typeface="Calibri"/>
                <a:cs typeface="Calibri"/>
                <a:sym typeface="Calibri"/>
              </a:rPr>
              <a:t>lar in NLP because can learn patterns before and after tokens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 </a:t>
            </a:r>
            <a:endParaRPr lang="en-US" sz="2200" dirty="0">
              <a:latin typeface="Calibri"/>
              <a:cs typeface="Calibri"/>
              <a:sym typeface="Calibri"/>
            </a:endParaRP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Wra</a:t>
            </a:r>
            <a:r>
              <a:rPr lang="en-US" sz="2200" dirty="0">
                <a:latin typeface="Calibri"/>
                <a:cs typeface="Calibri"/>
                <a:sym typeface="Calibri"/>
              </a:rPr>
              <a:t>p LSTM layer with Bidirectional wrapper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9206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65951d47ea_1_8"/>
          <p:cNvSpPr/>
          <p:nvPr/>
        </p:nvSpPr>
        <p:spPr>
          <a:xfrm>
            <a:off x="1144440" y="-78840"/>
            <a:ext cx="75477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Stacked Recurrent Models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65951d47ea_1_8"/>
          <p:cNvSpPr/>
          <p:nvPr/>
        </p:nvSpPr>
        <p:spPr>
          <a:xfrm>
            <a:off x="658906" y="1631509"/>
            <a:ext cx="8175032" cy="243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Recurrent layers pass along hidden state from each timestep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The final output of recurrent layer is FINAL hidden state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Need to return hidden state for EACH step in sequence in order to stack recurrent layers</a:t>
            </a: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Use </a:t>
            </a:r>
            <a:r>
              <a:rPr lang="en-US" sz="2200" dirty="0" err="1">
                <a:latin typeface="Calibri"/>
                <a:cs typeface="Calibri"/>
                <a:sym typeface="Calibri"/>
              </a:rPr>
              <a:t>return_sequences</a:t>
            </a:r>
            <a:r>
              <a:rPr lang="en-US" sz="2200" dirty="0">
                <a:latin typeface="Calibri"/>
                <a:cs typeface="Calibri"/>
                <a:sym typeface="Calibri"/>
              </a:rPr>
              <a:t>=True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 </a:t>
            </a:r>
            <a:endParaRPr lang="en-US" sz="2200" dirty="0">
              <a:latin typeface="Calibri"/>
              <a:cs typeface="Calibri"/>
              <a:sym typeface="Calibri"/>
            </a:endParaRPr>
          </a:p>
          <a:p>
            <a:pPr marL="457200" marR="0" lvl="0" indent="-3675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Only need the final hidden state to pass along to non-recurrent layer (Dense, for example)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3679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5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Prominent seq2seq Model Concepts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5"/>
          <p:cNvSpPr/>
          <p:nvPr/>
        </p:nvSpPr>
        <p:spPr>
          <a:xfrm>
            <a:off x="1147320" y="814680"/>
            <a:ext cx="7538760" cy="35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“seek-to-seek”: take in input sequence and generate output sequence</a:t>
            </a: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Neural machine translation (NMT): encoder processes input and decoder generates output sequence</a:t>
            </a:r>
          </a:p>
          <a:p>
            <a:pPr marL="457200" lvl="1" indent="-367560">
              <a:spcBef>
                <a:spcPts val="439"/>
              </a:spcBef>
              <a:buSzPts val="2200"/>
              <a:buFont typeface="Arial"/>
              <a:buChar char="•"/>
            </a:pPr>
            <a:r>
              <a:rPr lang="en-US" sz="2200" dirty="0">
                <a:latin typeface="Calibri"/>
                <a:cs typeface="Calibri"/>
                <a:sym typeface="Calibri"/>
              </a:rPr>
              <a:t>Encoder &amp; Decoder are RNN’s </a:t>
            </a:r>
            <a:r>
              <a:rPr lang="en-US" sz="2200" dirty="0">
                <a:latin typeface="Calibri"/>
                <a:cs typeface="Calibri"/>
                <a:sym typeface="Wingdings" panose="05000000000000000000" pitchFamily="2" charset="2"/>
              </a:rPr>
              <a:t> passes along ‘context’, which is a bottleneck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Attention: created to overcome computational bottleneck of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contex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pass the full sequence of hidden states to decoder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7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Models for Transfer Learning in NLP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7"/>
          <p:cNvSpPr/>
          <p:nvPr/>
        </p:nvSpPr>
        <p:spPr>
          <a:xfrm>
            <a:off x="1147320" y="814680"/>
            <a:ext cx="7538760" cy="35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ULMFiT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models fine-tuned on task-specific data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ELMo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looks at each word in sentence before assigning embedding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BERT: tuned to specific NLP tasks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great results requiring less training time and fewer data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9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Non-Sequential Model Architecture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9240" y="768960"/>
            <a:ext cx="3484800" cy="43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0"/>
          <p:cNvSpPr/>
          <p:nvPr/>
        </p:nvSpPr>
        <p:spPr>
          <a:xfrm>
            <a:off x="1144440" y="-78840"/>
            <a:ext cx="793728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Performance of our Sentiment Classifiers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50"/>
          <p:cNvPicPr preferRelativeResize="0"/>
          <p:nvPr/>
        </p:nvPicPr>
        <p:blipFill rotWithShape="1">
          <a:blip r:embed="rId3">
            <a:alphaModFix/>
          </a:blip>
          <a:srcRect t="4595" b="5229"/>
          <a:stretch/>
        </p:blipFill>
        <p:spPr>
          <a:xfrm>
            <a:off x="2394720" y="825120"/>
            <a:ext cx="4820040" cy="392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Module 8: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Chapter 3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Chapter 12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094693dbb_1_1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3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2EFCEE75-263B-4E70-B6B8-9779555CF211}"/>
              </a:ext>
            </a:extLst>
          </p:cNvPr>
          <p:cNvSpPr txBox="1"/>
          <p:nvPr/>
        </p:nvSpPr>
        <p:spPr>
          <a:xfrm>
            <a:off x="1647263" y="938879"/>
            <a:ext cx="609151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Machine Art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310;g6fbfc698dd_0_66">
            <a:extLst>
              <a:ext uri="{FF2B5EF4-FFF2-40B4-BE49-F238E27FC236}">
                <a16:creationId xmlns:a16="http://schemas.microsoft.com/office/drawing/2014/main" id="{38CA2570-7D96-427C-8F2C-9FFE230ACB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7263" y="1775011"/>
            <a:ext cx="6158037" cy="304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6fbfc698dd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413" y="3048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40" y="304920"/>
            <a:ext cx="6047640" cy="483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7094693dbb_1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88" y="920801"/>
            <a:ext cx="5140219" cy="375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7094693dbb_1_21"/>
          <p:cNvSpPr txBox="1"/>
          <p:nvPr/>
        </p:nvSpPr>
        <p:spPr>
          <a:xfrm>
            <a:off x="7142100" y="4679900"/>
            <a:ext cx="1816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1406.2661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7094693dbb_1_21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GANs (Goodfellow et al., 2014)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fbfc698dd_0_60"/>
          <p:cNvSpPr txBox="1"/>
          <p:nvPr/>
        </p:nvSpPr>
        <p:spPr>
          <a:xfrm>
            <a:off x="7126550" y="4527500"/>
            <a:ext cx="19230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1511.06434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6fbfc698dd_0_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588" y="768401"/>
            <a:ext cx="7256830" cy="375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6fbfc698dd_0_60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DC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GANs (Radford et al., 2016)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6fbfc698dd_0_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813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fbfc698dd_0_66"/>
          <p:cNvSpPr txBox="1"/>
          <p:nvPr/>
        </p:nvSpPr>
        <p:spPr>
          <a:xfrm>
            <a:off x="7244700" y="4653000"/>
            <a:ext cx="1899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: 1703.10593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g6fbfc698dd_0_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775" y="692201"/>
            <a:ext cx="6372462" cy="375909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6fbfc698dd_0_66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CycleGAN (Zhu et al., 2017)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6fbfc698dd_0_66"/>
          <p:cNvSpPr txBox="1"/>
          <p:nvPr/>
        </p:nvSpPr>
        <p:spPr>
          <a:xfrm>
            <a:off x="3225150" y="4536550"/>
            <a:ext cx="26937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bit.ly/cycleGAN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6fbfc698dd_0_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775" y="591150"/>
            <a:ext cx="4302450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96062974c_0_419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12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35EA1D54-409B-4782-A789-0BC4152B36DC}"/>
              </a:ext>
            </a:extLst>
          </p:cNvPr>
          <p:cNvSpPr txBox="1"/>
          <p:nvPr/>
        </p:nvSpPr>
        <p:spPr>
          <a:xfrm>
            <a:off x="1647263" y="938879"/>
            <a:ext cx="609151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Generative Adversarial Networks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338;g6fbfc698dd_0_129">
            <a:extLst>
              <a:ext uri="{FF2B5EF4-FFF2-40B4-BE49-F238E27FC236}">
                <a16:creationId xmlns:a16="http://schemas.microsoft.com/office/drawing/2014/main" id="{81CBDE6F-D64D-4A19-872A-01FCBAB1B6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210" b="20870"/>
          <a:stretch/>
        </p:blipFill>
        <p:spPr>
          <a:xfrm>
            <a:off x="1647263" y="1842248"/>
            <a:ext cx="6446165" cy="28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6fbfc698dd_0_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413" y="3048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6fbfc698dd_0_129"/>
          <p:cNvPicPr preferRelativeResize="0"/>
          <p:nvPr/>
        </p:nvPicPr>
        <p:blipFill rotWithShape="1">
          <a:blip r:embed="rId3">
            <a:alphaModFix/>
          </a:blip>
          <a:srcRect t="13210" b="20870"/>
          <a:stretch/>
        </p:blipFill>
        <p:spPr>
          <a:xfrm>
            <a:off x="869038" y="406350"/>
            <a:ext cx="7405927" cy="390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fbfc698dd_0_140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the Discriminator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g6fbfc698dd_0_140"/>
          <p:cNvPicPr preferRelativeResize="0"/>
          <p:nvPr/>
        </p:nvPicPr>
        <p:blipFill rotWithShape="1">
          <a:blip r:embed="rId3">
            <a:alphaModFix/>
          </a:blip>
          <a:srcRect t="23188" b="19892"/>
          <a:stretch/>
        </p:blipFill>
        <p:spPr>
          <a:xfrm>
            <a:off x="494825" y="835099"/>
            <a:ext cx="8154353" cy="371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fbfc698dd_0_145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the Generator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g6fbfc698dd_0_145"/>
          <p:cNvPicPr preferRelativeResize="0"/>
          <p:nvPr/>
        </p:nvPicPr>
        <p:blipFill rotWithShape="1">
          <a:blip r:embed="rId3">
            <a:alphaModFix/>
          </a:blip>
          <a:srcRect l="6533" t="29644" b="18027"/>
          <a:stretch/>
        </p:blipFill>
        <p:spPr>
          <a:xfrm>
            <a:off x="462050" y="886050"/>
            <a:ext cx="8219903" cy="368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"/>
          <p:cNvSpPr/>
          <p:nvPr/>
        </p:nvSpPr>
        <p:spPr>
          <a:xfrm>
            <a:off x="114444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Examples of NLP in Industry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"/>
          <p:cNvSpPr/>
          <p:nvPr/>
        </p:nvSpPr>
        <p:spPr>
          <a:xfrm>
            <a:off x="1147320" y="814680"/>
            <a:ext cx="7538760" cy="35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Classifying documents into categories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Machine translation from one language to another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Search engines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autocompleting searches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Speech recognition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interpreting voice commands (Alexa)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Chatbots 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machines carrying out natural conversations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6fbfc698dd_0_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0"/>
            <a:ext cx="41147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6fbfc698dd_0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0"/>
            <a:ext cx="41147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fbfc698dd_0_173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the Discriminator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g6fbfc698dd_0_173"/>
          <p:cNvPicPr preferRelativeResize="0"/>
          <p:nvPr/>
        </p:nvPicPr>
        <p:blipFill rotWithShape="1">
          <a:blip r:embed="rId3">
            <a:alphaModFix/>
          </a:blip>
          <a:srcRect t="23188" b="19892"/>
          <a:stretch/>
        </p:blipFill>
        <p:spPr>
          <a:xfrm>
            <a:off x="494825" y="835099"/>
            <a:ext cx="8154353" cy="371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fbfc698dd_0_178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Training the Generator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6fbfc698dd_0_178"/>
          <p:cNvPicPr preferRelativeResize="0"/>
          <p:nvPr/>
        </p:nvPicPr>
        <p:blipFill rotWithShape="1">
          <a:blip r:embed="rId3">
            <a:alphaModFix/>
          </a:blip>
          <a:srcRect l="6533" t="29644" b="18027"/>
          <a:stretch/>
        </p:blipFill>
        <p:spPr>
          <a:xfrm>
            <a:off x="462050" y="886050"/>
            <a:ext cx="8219903" cy="368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6fbfc698dd_0_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1775" y="152400"/>
            <a:ext cx="64328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96062974c_0_1273"/>
          <p:cNvSpPr txBox="1"/>
          <p:nvPr/>
        </p:nvSpPr>
        <p:spPr>
          <a:xfrm>
            <a:off x="1144440" y="-78840"/>
            <a:ext cx="79992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Categories of Machine Learning Problems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896062974c_0_1273"/>
          <p:cNvSpPr txBox="1"/>
          <p:nvPr/>
        </p:nvSpPr>
        <p:spPr>
          <a:xfrm>
            <a:off x="1726745" y="1433245"/>
            <a:ext cx="5690509" cy="2096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96062974c_0_1278"/>
          <p:cNvSpPr/>
          <p:nvPr/>
        </p:nvSpPr>
        <p:spPr>
          <a:xfrm>
            <a:off x="1138680" y="-7632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896062974c_0_1278"/>
          <p:cNvSpPr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 learn function that uses </a:t>
            </a: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approximate</a:t>
            </a: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7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handwritten digits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7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movie-review sentiment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7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sales of a product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4271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value of an asset (e.g., a home)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96062974c_0_1283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896062974c_0_1283"/>
          <p:cNvSpPr txBox="1"/>
          <p:nvPr/>
        </p:nvSpPr>
        <p:spPr>
          <a:xfrm>
            <a:off x="1147320" y="814680"/>
            <a:ext cx="7539000" cy="3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only -- no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labels available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Goal: learn hidden, underlying structure of data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clustering by topic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vectors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GANs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3e4abd9d1_0_25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g73e4abd9d1_0_25"/>
          <p:cNvPicPr preferRelativeResize="0"/>
          <p:nvPr/>
        </p:nvPicPr>
        <p:blipFill rotWithShape="1">
          <a:blip r:embed="rId3">
            <a:alphaModFix/>
          </a:blip>
          <a:srcRect l="8485" t="5866" r="10240" b="55207"/>
          <a:stretch/>
        </p:blipFill>
        <p:spPr>
          <a:xfrm>
            <a:off x="97200" y="1178301"/>
            <a:ext cx="4501000" cy="301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73e4abd9d1_0_25"/>
          <p:cNvPicPr preferRelativeResize="0"/>
          <p:nvPr/>
        </p:nvPicPr>
        <p:blipFill rotWithShape="1">
          <a:blip r:embed="rId3">
            <a:alphaModFix/>
          </a:blip>
          <a:srcRect l="8361" t="48201" r="4628" b="3648"/>
          <a:stretch/>
        </p:blipFill>
        <p:spPr>
          <a:xfrm>
            <a:off x="4598200" y="1036800"/>
            <a:ext cx="4367375" cy="338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896062974c_0_1623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w="19075" cap="flat" cmpd="sng">
            <a:solidFill>
              <a:srgbClr val="806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896062974c_0_1623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w="19075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896062974c_0_1623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896062974c_0_1623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w="1907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896062974c_0_1623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896062974c_0_1623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w="1907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896062974c_0_1623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896062974c_0_1623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896062974c_0_1623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w="1907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896062974c_0_1623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896062974c_0_1623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896062974c_0_1623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896062974c_0_1623"/>
          <p:cNvSpPr/>
          <p:nvPr/>
        </p:nvSpPr>
        <p:spPr>
          <a:xfrm>
            <a:off x="4999320" y="2063160"/>
            <a:ext cx="3513900" cy="861900"/>
          </a:xfrm>
          <a:prstGeom prst="ellipse">
            <a:avLst/>
          </a:prstGeom>
          <a:noFill/>
          <a:ln w="19075" cap="flat" cmpd="sng">
            <a:solidFill>
              <a:srgbClr val="9BBB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896062974c_0_1623"/>
          <p:cNvSpPr/>
          <p:nvPr/>
        </p:nvSpPr>
        <p:spPr>
          <a:xfrm rot="2692">
            <a:off x="6759696" y="2205785"/>
            <a:ext cx="15324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896062974c_0_1623"/>
          <p:cNvSpPr/>
          <p:nvPr/>
        </p:nvSpPr>
        <p:spPr>
          <a:xfrm rot="3435">
            <a:off x="5197379" y="222765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DL for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896062974c_0_1623"/>
          <p:cNvSpPr/>
          <p:nvPr/>
        </p:nvSpPr>
        <p:spPr>
          <a:xfrm rot="3687">
            <a:off x="5920599" y="22507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RNNs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896062974c_0_1623"/>
          <p:cNvSpPr/>
          <p:nvPr/>
        </p:nvSpPr>
        <p:spPr>
          <a:xfrm rot="3687">
            <a:off x="5804319" y="253225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LSTMs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896062974c_0_1623"/>
          <p:cNvSpPr/>
          <p:nvPr/>
        </p:nvSpPr>
        <p:spPr>
          <a:xfrm>
            <a:off x="3780000" y="2995560"/>
            <a:ext cx="4512900" cy="1031100"/>
          </a:xfrm>
          <a:prstGeom prst="ellipse">
            <a:avLst/>
          </a:prstGeom>
          <a:noFill/>
          <a:ln w="1907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896062974c_0_1623"/>
          <p:cNvSpPr/>
          <p:nvPr/>
        </p:nvSpPr>
        <p:spPr>
          <a:xfrm rot="3654">
            <a:off x="6403379" y="3261976"/>
            <a:ext cx="1975801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Reinforcement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"/>
          <p:cNvSpPr/>
          <p:nvPr/>
        </p:nvSpPr>
        <p:spPr>
          <a:xfrm>
            <a:off x="113868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 Applications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8"/>
          <p:cNvSpPr/>
          <p:nvPr/>
        </p:nvSpPr>
        <p:spPr>
          <a:xfrm>
            <a:off x="1147320" y="814680"/>
            <a:ext cx="6838920" cy="35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Easy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20232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spell checking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synonym suggestions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keyword search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96062974c_0_1645"/>
          <p:cNvSpPr/>
          <p:nvPr/>
        </p:nvSpPr>
        <p:spPr>
          <a:xfrm>
            <a:off x="441000" y="808200"/>
            <a:ext cx="8429700" cy="3863100"/>
          </a:xfrm>
          <a:prstGeom prst="ellipse">
            <a:avLst/>
          </a:prstGeom>
          <a:noFill/>
          <a:ln w="19075" cap="flat" cmpd="sng">
            <a:solidFill>
              <a:srgbClr val="8064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896062974c_0_1645"/>
          <p:cNvSpPr/>
          <p:nvPr/>
        </p:nvSpPr>
        <p:spPr>
          <a:xfrm>
            <a:off x="869040" y="1180080"/>
            <a:ext cx="7817700" cy="3454500"/>
          </a:xfrm>
          <a:prstGeom prst="ellipse">
            <a:avLst/>
          </a:prstGeom>
          <a:noFill/>
          <a:ln w="19075" cap="flat" cmpd="sng">
            <a:solidFill>
              <a:srgbClr val="4BAC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896062974c_0_1645"/>
          <p:cNvSpPr/>
          <p:nvPr/>
        </p:nvSpPr>
        <p:spPr>
          <a:xfrm rot="-1321143">
            <a:off x="952247" y="1271876"/>
            <a:ext cx="2141287" cy="28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8064A2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896062974c_0_1645"/>
          <p:cNvSpPr/>
          <p:nvPr/>
        </p:nvSpPr>
        <p:spPr>
          <a:xfrm>
            <a:off x="1425600" y="1561320"/>
            <a:ext cx="6937800" cy="2825700"/>
          </a:xfrm>
          <a:prstGeom prst="ellipse">
            <a:avLst/>
          </a:prstGeom>
          <a:noFill/>
          <a:ln w="1907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896062974c_0_1645"/>
          <p:cNvSpPr/>
          <p:nvPr/>
        </p:nvSpPr>
        <p:spPr>
          <a:xfrm rot="-649221">
            <a:off x="2087654" y="1388861"/>
            <a:ext cx="2141372" cy="28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4BACC6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896062974c_0_1645"/>
          <p:cNvSpPr/>
          <p:nvPr/>
        </p:nvSpPr>
        <p:spPr>
          <a:xfrm>
            <a:off x="1959120" y="1942560"/>
            <a:ext cx="6241800" cy="2238000"/>
          </a:xfrm>
          <a:prstGeom prst="ellipse">
            <a:avLst/>
          </a:prstGeom>
          <a:noFill/>
          <a:ln w="19075" cap="flat" cmpd="sng">
            <a:solidFill>
              <a:srgbClr val="C050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896062974c_0_1645"/>
          <p:cNvSpPr/>
          <p:nvPr/>
        </p:nvSpPr>
        <p:spPr>
          <a:xfrm rot="-1321846">
            <a:off x="1633328" y="1951160"/>
            <a:ext cx="2296160" cy="289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Representation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896062974c_0_1645"/>
          <p:cNvSpPr/>
          <p:nvPr/>
        </p:nvSpPr>
        <p:spPr>
          <a:xfrm rot="-491236">
            <a:off x="2918821" y="2080135"/>
            <a:ext cx="2296203" cy="28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0504D"/>
                </a:solidFill>
                <a:latin typeface="Arial"/>
                <a:ea typeface="Arial"/>
                <a:cs typeface="Arial"/>
                <a:sym typeface="Arial"/>
              </a:rPr>
              <a:t>ANNs / 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896062974c_0_1645"/>
          <p:cNvSpPr/>
          <p:nvPr/>
        </p:nvSpPr>
        <p:spPr>
          <a:xfrm>
            <a:off x="2833200" y="2612520"/>
            <a:ext cx="1702200" cy="1258800"/>
          </a:xfrm>
          <a:prstGeom prst="ellipse">
            <a:avLst/>
          </a:prstGeom>
          <a:noFill/>
          <a:ln w="19075" cap="flat" cmpd="sng">
            <a:solidFill>
              <a:srgbClr val="F796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896062974c_0_1645"/>
          <p:cNvSpPr/>
          <p:nvPr/>
        </p:nvSpPr>
        <p:spPr>
          <a:xfrm rot="3435">
            <a:off x="2999939" y="275901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79646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896062974c_0_1645"/>
          <p:cNvSpPr/>
          <p:nvPr/>
        </p:nvSpPr>
        <p:spPr>
          <a:xfrm rot="3687">
            <a:off x="3696159" y="287749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896062974c_0_1645"/>
          <p:cNvSpPr/>
          <p:nvPr/>
        </p:nvSpPr>
        <p:spPr>
          <a:xfrm rot="3687">
            <a:off x="3017199" y="33379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GANs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896062974c_0_1645"/>
          <p:cNvSpPr/>
          <p:nvPr/>
        </p:nvSpPr>
        <p:spPr>
          <a:xfrm>
            <a:off x="4999320" y="2063160"/>
            <a:ext cx="3513900" cy="861900"/>
          </a:xfrm>
          <a:prstGeom prst="ellipse">
            <a:avLst/>
          </a:prstGeom>
          <a:noFill/>
          <a:ln w="19075" cap="flat" cmpd="sng">
            <a:solidFill>
              <a:srgbClr val="9BBB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896062974c_0_1645"/>
          <p:cNvSpPr/>
          <p:nvPr/>
        </p:nvSpPr>
        <p:spPr>
          <a:xfrm rot="2692">
            <a:off x="6759696" y="2205785"/>
            <a:ext cx="15324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896062974c_0_1645"/>
          <p:cNvSpPr/>
          <p:nvPr/>
        </p:nvSpPr>
        <p:spPr>
          <a:xfrm rot="3435">
            <a:off x="5197379" y="2227658"/>
            <a:ext cx="9006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DL for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9BBB59"/>
                </a:solidFill>
                <a:latin typeface="Arial"/>
                <a:ea typeface="Arial"/>
                <a:cs typeface="Arial"/>
                <a:sym typeface="Arial"/>
              </a:rPr>
              <a:t>NLP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896062974c_0_1645"/>
          <p:cNvSpPr/>
          <p:nvPr/>
        </p:nvSpPr>
        <p:spPr>
          <a:xfrm rot="3687">
            <a:off x="5920599" y="225073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RNNs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896062974c_0_1645"/>
          <p:cNvSpPr/>
          <p:nvPr/>
        </p:nvSpPr>
        <p:spPr>
          <a:xfrm rot="3687">
            <a:off x="5804319" y="2532251"/>
            <a:ext cx="8391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LSTMs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896062974c_0_1645"/>
          <p:cNvSpPr/>
          <p:nvPr/>
        </p:nvSpPr>
        <p:spPr>
          <a:xfrm>
            <a:off x="3780000" y="2995560"/>
            <a:ext cx="4512900" cy="1031100"/>
          </a:xfrm>
          <a:prstGeom prst="ellipse">
            <a:avLst/>
          </a:prstGeom>
          <a:noFill/>
          <a:ln w="1907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896062974c_0_1645"/>
          <p:cNvSpPr/>
          <p:nvPr/>
        </p:nvSpPr>
        <p:spPr>
          <a:xfrm rot="3484">
            <a:off x="4185779" y="3091300"/>
            <a:ext cx="1184101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RL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896062974c_0_1645"/>
          <p:cNvSpPr/>
          <p:nvPr/>
        </p:nvSpPr>
        <p:spPr>
          <a:xfrm rot="3654">
            <a:off x="6403379" y="3261976"/>
            <a:ext cx="1975801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Reinforcement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96062974c_0_1668"/>
          <p:cNvSpPr/>
          <p:nvPr/>
        </p:nvSpPr>
        <p:spPr>
          <a:xfrm>
            <a:off x="1138680" y="-7632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8C241-A782-4CC1-B417-4185E5826211}"/>
              </a:ext>
            </a:extLst>
          </p:cNvPr>
          <p:cNvSpPr txBox="1"/>
          <p:nvPr/>
        </p:nvSpPr>
        <p:spPr>
          <a:xfrm>
            <a:off x="800101" y="1602254"/>
            <a:ext cx="793376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latin typeface="Calibri"/>
                <a:cs typeface="Calibri"/>
                <a:sym typeface="Calibri"/>
              </a:rPr>
              <a:t>Reinforcement learning utilizing Deep ANNs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dirty="0">
                <a:latin typeface="Calibri"/>
                <a:cs typeface="Calibri"/>
                <a:sym typeface="Calibri"/>
              </a:rPr>
              <a:t>Learn actions to take in an environment for high probability of positive reward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Prosperous relationship between Deep &amp; Reinforcement learning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>
                <a:latin typeface="Calibri"/>
                <a:cs typeface="Calibri"/>
                <a:sym typeface="Calibri"/>
              </a:rPr>
              <a:t>Deep networks excel at processing complex sensory input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Reinforcement algorithms excel at selecting best action from vast scope of possibilities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96062974c_0_1674"/>
          <p:cNvSpPr txBox="1"/>
          <p:nvPr/>
        </p:nvSpPr>
        <p:spPr>
          <a:xfrm>
            <a:off x="1144440" y="-78840"/>
            <a:ext cx="80676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Factors Behind the Deep Learning Tsunami</a:t>
            </a:r>
            <a:endParaRPr sz="3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g896062974c_0_1674"/>
          <p:cNvSpPr txBox="1"/>
          <p:nvPr/>
        </p:nvSpPr>
        <p:spPr>
          <a:xfrm>
            <a:off x="759759" y="1312221"/>
            <a:ext cx="7879976" cy="238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Data: exponentially larger datasets from very rich, simulated environments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Compute: parallel processing across many GPUs efficiently builds models from extremely large datasets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Theoretical Advances: research ecosystem from academia and industry creating quickly developed body of new ideas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3e4abd9d1_0_69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AlphaGo (Silver et al., 2016)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1" name="Google Shape;791;g73e4abd9d1_0_69"/>
          <p:cNvPicPr preferRelativeResize="0"/>
          <p:nvPr/>
        </p:nvPicPr>
        <p:blipFill rotWithShape="1">
          <a:blip r:embed="rId3">
            <a:alphaModFix/>
          </a:blip>
          <a:srcRect t="8375" b="5364"/>
          <a:stretch/>
        </p:blipFill>
        <p:spPr>
          <a:xfrm flipH="1">
            <a:off x="126375" y="769900"/>
            <a:ext cx="3265650" cy="37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73e4abd9d1_0_69"/>
          <p:cNvPicPr preferRelativeResize="0"/>
          <p:nvPr/>
        </p:nvPicPr>
        <p:blipFill rotWithShape="1">
          <a:blip r:embed="rId4">
            <a:alphaModFix/>
          </a:blip>
          <a:srcRect l="6657" t="10477" r="6089" b="26673"/>
          <a:stretch/>
        </p:blipFill>
        <p:spPr>
          <a:xfrm>
            <a:off x="3544425" y="1583950"/>
            <a:ext cx="5237425" cy="301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3e4abd9d1_0_100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AlphaZero (Silver et al., 2017b)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g73e4abd9d1_0_100"/>
          <p:cNvSpPr txBox="1"/>
          <p:nvPr/>
        </p:nvSpPr>
        <p:spPr>
          <a:xfrm>
            <a:off x="7164300" y="4485925"/>
            <a:ext cx="19797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arXiv: </a:t>
            </a:r>
            <a:r>
              <a:rPr lang="en-US"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1712.01815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4" name="Google Shape;814;g73e4abd9d1_0_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703201"/>
            <a:ext cx="8839201" cy="1962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3e4abd9d1_0_124"/>
          <p:cNvSpPr txBox="1"/>
          <p:nvPr/>
        </p:nvSpPr>
        <p:spPr>
          <a:xfrm>
            <a:off x="1104929" y="1168091"/>
            <a:ext cx="7539300" cy="26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Autonomous vehicles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Algorithmic trading strategies</a:t>
            </a: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•"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4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g73e4abd9d1_0_124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Real-World Applications of Deep RL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3e4abd9d1_0_132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Popular Deep RL Environments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73e4abd9d1_0_132"/>
          <p:cNvSpPr txBox="1"/>
          <p:nvPr/>
        </p:nvSpPr>
        <p:spPr>
          <a:xfrm>
            <a:off x="1147620" y="2800350"/>
            <a:ext cx="7539300" cy="167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OpenAI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Gym: 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github.com/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openai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/gym</a:t>
            </a:r>
            <a:endParaRPr sz="18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DeepMind Lab: 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github.com/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deepmind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/lab </a:t>
            </a:r>
            <a:endParaRPr sz="18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Unity: 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github.com/Unity-Technologies/ml-agents </a:t>
            </a: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...or create your own with </a:t>
            </a:r>
            <a:r>
              <a:rPr lang="en-US" sz="22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PyGame</a:t>
            </a:r>
            <a:r>
              <a:rPr lang="en-US" sz="2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 Environment</a:t>
            </a:r>
            <a:endParaRPr sz="22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B94E8-655B-4AE7-8051-98A158D70B65}"/>
              </a:ext>
            </a:extLst>
          </p:cNvPr>
          <p:cNvSpPr txBox="1"/>
          <p:nvPr/>
        </p:nvSpPr>
        <p:spPr>
          <a:xfrm>
            <a:off x="837079" y="972472"/>
            <a:ext cx="746984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2200" dirty="0">
                <a:latin typeface="Calibri"/>
                <a:ea typeface="Courier New"/>
                <a:cs typeface="Calibri"/>
                <a:sym typeface="Calibri"/>
              </a:rPr>
              <a:t>Software emulation of environments is crucial to train RL models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2200" dirty="0">
                <a:latin typeface="Calibri"/>
                <a:ea typeface="Courier New"/>
                <a:cs typeface="Calibri"/>
                <a:sym typeface="Calibri"/>
              </a:rPr>
              <a:t>Create environments for agents to play and explore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Three popular software emulation environments: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3e4abd9d1_0_141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Categories of Artificial Intelligence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73e4abd9d1_0_141"/>
          <p:cNvSpPr txBox="1"/>
          <p:nvPr/>
        </p:nvSpPr>
        <p:spPr>
          <a:xfrm>
            <a:off x="800100" y="814770"/>
            <a:ext cx="7886819" cy="386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ANI: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Narrow – machine expertise at specific tasks</a:t>
            </a:r>
          </a:p>
          <a:p>
            <a:pPr marL="431800" marR="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i="1" dirty="0">
                <a:latin typeface="Calibri"/>
                <a:ea typeface="Calibri"/>
                <a:cs typeface="Calibri"/>
                <a:sym typeface="Calibri"/>
              </a:rPr>
              <a:t>Visual recognition</a:t>
            </a:r>
          </a:p>
          <a:p>
            <a:pPr marL="431800" marR="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NLP translation</a:t>
            </a:r>
          </a:p>
          <a:p>
            <a:pPr marL="88900"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AGI: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General – single algorithm that performs well at all ANI tasks</a:t>
            </a:r>
          </a:p>
          <a:p>
            <a:pPr marL="431800" marR="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i="1" dirty="0">
                <a:latin typeface="Calibri"/>
                <a:ea typeface="Calibri"/>
                <a:cs typeface="Calibri"/>
                <a:sym typeface="Calibri"/>
              </a:rPr>
              <a:t>Speculation will be achieved in 2040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ASI: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 – algorithm more advanced than intellectual capabilities of a human</a:t>
            </a:r>
          </a:p>
          <a:p>
            <a:pPr marL="431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Median estimate is 2060</a:t>
            </a: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3e4abd9d1_0_226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13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;p1">
            <a:extLst>
              <a:ext uri="{FF2B5EF4-FFF2-40B4-BE49-F238E27FC236}">
                <a16:creationId xmlns:a16="http://schemas.microsoft.com/office/drawing/2014/main" id="{60074147-9194-4F7B-BEB0-D1223D43F21E}"/>
              </a:ext>
            </a:extLst>
          </p:cNvPr>
          <p:cNvSpPr txBox="1"/>
          <p:nvPr/>
        </p:nvSpPr>
        <p:spPr>
          <a:xfrm>
            <a:off x="1472175" y="938879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Google Shape;868;g73e4abd9d1_0_252">
            <a:extLst>
              <a:ext uri="{FF2B5EF4-FFF2-40B4-BE49-F238E27FC236}">
                <a16:creationId xmlns:a16="http://schemas.microsoft.com/office/drawing/2014/main" id="{E8E03270-50D0-4D1B-B5F1-CA3430A4F5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858" r="10249" b="63202"/>
          <a:stretch/>
        </p:blipFill>
        <p:spPr>
          <a:xfrm>
            <a:off x="2287650" y="1942413"/>
            <a:ext cx="4568700" cy="263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73e4abd9d1_0_230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Cart-Pole Game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7" name="Google Shape;857;g73e4abd9d1_0_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40839"/>
            <a:ext cx="9144001" cy="261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"/>
          <p:cNvSpPr/>
          <p:nvPr/>
        </p:nvSpPr>
        <p:spPr>
          <a:xfrm>
            <a:off x="113868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 Applications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"/>
          <p:cNvSpPr/>
          <p:nvPr/>
        </p:nvSpPr>
        <p:spPr>
          <a:xfrm>
            <a:off x="1147320" y="814680"/>
            <a:ext cx="6838920" cy="35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Intermediate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20232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reading level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extracting information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predicting next words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 generation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series analysis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73e4abd9d1_0_236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Cart-Pole Game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3" name="Google Shape;863;g73e4abd9d1_0_236"/>
          <p:cNvPicPr preferRelativeResize="0"/>
          <p:nvPr/>
        </p:nvPicPr>
        <p:blipFill rotWithShape="1">
          <a:blip r:embed="rId3">
            <a:alphaModFix/>
          </a:blip>
          <a:srcRect t="6090" b="10248"/>
          <a:stretch/>
        </p:blipFill>
        <p:spPr>
          <a:xfrm>
            <a:off x="1643600" y="695950"/>
            <a:ext cx="6395250" cy="428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g73e4abd9d1_0_252"/>
          <p:cNvPicPr preferRelativeResize="0"/>
          <p:nvPr/>
        </p:nvPicPr>
        <p:blipFill rotWithShape="1">
          <a:blip r:embed="rId3">
            <a:alphaModFix/>
          </a:blip>
          <a:srcRect l="9858" r="10249" b="63202"/>
          <a:stretch/>
        </p:blipFill>
        <p:spPr>
          <a:xfrm>
            <a:off x="2287650" y="1256613"/>
            <a:ext cx="4568700" cy="2630273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73e4abd9d1_0_252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Reinforcement Learning Loop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3e4abd9d1_0_245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Cart-Pole Game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g73e4abd9d1_0_245"/>
          <p:cNvSpPr txBox="1"/>
          <p:nvPr/>
        </p:nvSpPr>
        <p:spPr>
          <a:xfrm>
            <a:off x="1680775" y="1424375"/>
            <a:ext cx="3551700" cy="3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Environment States: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Cart Position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Cart Velocity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Pole Angle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Pole Angular Velocity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76" name="Google Shape;876;g73e4abd9d1_0_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79664"/>
            <a:ext cx="9144001" cy="2612572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73e4abd9d1_0_245"/>
          <p:cNvSpPr txBox="1"/>
          <p:nvPr/>
        </p:nvSpPr>
        <p:spPr>
          <a:xfrm>
            <a:off x="5487950" y="1424375"/>
            <a:ext cx="3551700" cy="3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Actions:</a:t>
            </a:r>
            <a:endParaRPr sz="2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Move Cart Left</a:t>
            </a:r>
            <a:endParaRPr sz="1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Move Cart Right</a:t>
            </a:r>
            <a:endParaRPr sz="2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3e4abd9d1_0_141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Markov Property</a:t>
            </a:r>
            <a:endParaRPr sz="3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73e4abd9d1_0_141"/>
          <p:cNvSpPr txBox="1"/>
          <p:nvPr/>
        </p:nvSpPr>
        <p:spPr>
          <a:xfrm>
            <a:off x="853888" y="1285418"/>
            <a:ext cx="7658100" cy="22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en-US" sz="2200" dirty="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Reinforcement 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learning defined as Markov decision process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MDP’s feature 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Markov property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assumption that current timestep contains all pertinent information about state of environment from previous timesteps.</a:t>
            </a:r>
          </a:p>
          <a:p>
            <a:pPr marL="342900" lvl="4" indent="-342900">
              <a:spcBef>
                <a:spcPts val="440"/>
              </a:spcBef>
              <a:buSzPts val="2200"/>
              <a:buFont typeface="Arial" panose="020B0604020202020204" pitchFamily="34" charset="0"/>
              <a:buChar char="•"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81071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g73e4abd9d1_0_255"/>
          <p:cNvPicPr preferRelativeResize="0"/>
          <p:nvPr/>
        </p:nvPicPr>
        <p:blipFill rotWithShape="1">
          <a:blip r:embed="rId3">
            <a:alphaModFix/>
          </a:blip>
          <a:srcRect l="9858" r="10249" b="63202"/>
          <a:stretch/>
        </p:blipFill>
        <p:spPr>
          <a:xfrm>
            <a:off x="330825" y="1168575"/>
            <a:ext cx="4568700" cy="263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73e4abd9d1_0_255"/>
          <p:cNvPicPr preferRelativeResize="0"/>
          <p:nvPr/>
        </p:nvPicPr>
        <p:blipFill rotWithShape="1">
          <a:blip r:embed="rId3">
            <a:alphaModFix/>
          </a:blip>
          <a:srcRect l="17058" t="47549" r="14569"/>
          <a:stretch/>
        </p:blipFill>
        <p:spPr>
          <a:xfrm>
            <a:off x="4997674" y="1115125"/>
            <a:ext cx="3685398" cy="3534023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g73e4abd9d1_0_255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Markov Decision Process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73e4abd9d1_0_264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Discount Factor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gamma</a:t>
            </a:r>
            <a:endParaRPr sz="36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g73e4abd9d1_0_264"/>
          <p:cNvPicPr preferRelativeResize="0"/>
          <p:nvPr/>
        </p:nvPicPr>
        <p:blipFill rotWithShape="1">
          <a:blip r:embed="rId3">
            <a:alphaModFix/>
          </a:blip>
          <a:srcRect b="10585"/>
          <a:stretch/>
        </p:blipFill>
        <p:spPr>
          <a:xfrm>
            <a:off x="1861413" y="655475"/>
            <a:ext cx="6102727" cy="43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73e4abd9d1_0_269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Optimal Policy</a:t>
            </a:r>
            <a:endParaRPr sz="36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6" name="Google Shape;896;g73e4abd9d1_0_269"/>
          <p:cNvPicPr preferRelativeResize="0"/>
          <p:nvPr/>
        </p:nvPicPr>
        <p:blipFill rotWithShape="1">
          <a:blip r:embed="rId3">
            <a:alphaModFix/>
          </a:blip>
          <a:srcRect l="19326" t="24533" r="20575" b="23222"/>
          <a:stretch/>
        </p:blipFill>
        <p:spPr>
          <a:xfrm>
            <a:off x="2290809" y="2571750"/>
            <a:ext cx="4468252" cy="251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7A372-7D7B-4B80-8C3A-A7C5C58AD386}"/>
              </a:ext>
            </a:extLst>
          </p:cNvPr>
          <p:cNvSpPr txBox="1"/>
          <p:nvPr/>
        </p:nvSpPr>
        <p:spPr>
          <a:xfrm>
            <a:off x="847165" y="815110"/>
            <a:ext cx="7839755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Objective of MDP </a:t>
            </a:r>
            <a:r>
              <a:rPr lang="en-US" sz="20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find function that enables agent to take </a:t>
            </a:r>
            <a:r>
              <a:rPr lang="en-US" sz="2000" b="1" i="1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appropriate</a:t>
            </a:r>
            <a:r>
              <a:rPr lang="en-US" sz="20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US" sz="2000" b="1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action</a:t>
            </a:r>
            <a:r>
              <a:rPr lang="en-US" sz="20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when it encounters a particular </a:t>
            </a:r>
            <a:r>
              <a:rPr lang="en-US" sz="2000" b="1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state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r>
              <a:rPr lang="en-US" sz="2000" b="1" i="1" dirty="0">
                <a:latin typeface="Calibri"/>
                <a:ea typeface="Calibri"/>
                <a:cs typeface="Calibri"/>
                <a:sym typeface="Calibri"/>
              </a:rPr>
              <a:t>Policy Function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: agent learns function that enables it to map S to 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Enables agent to select action that maximizes </a:t>
            </a:r>
            <a:r>
              <a:rPr lang="en-US" sz="2000" b="1" i="1" dirty="0">
                <a:latin typeface="Calibri"/>
                <a:ea typeface="Calibri"/>
                <a:cs typeface="Calibri"/>
                <a:sym typeface="Calibri"/>
              </a:rPr>
              <a:t>discounted future reward</a:t>
            </a:r>
            <a:endParaRPr kumimoji="0" lang="en-US" sz="20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3e4abd9d1_0_141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Q-Learning Theory</a:t>
            </a:r>
            <a:endParaRPr sz="3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73e4abd9d1_0_141"/>
          <p:cNvSpPr txBox="1"/>
          <p:nvPr/>
        </p:nvSpPr>
        <p:spPr>
          <a:xfrm>
            <a:off x="1147379" y="814771"/>
            <a:ext cx="6839700" cy="3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Computationally inefficient to calculate the maximum cumulative discounted future reward due to all the possible future states and actions.</a:t>
            </a:r>
          </a:p>
          <a:p>
            <a:pPr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Q-learning Approach </a:t>
            </a:r>
            <a:r>
              <a:rPr lang="en-US" sz="18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computational short-cut that estimates the optimal action.</a:t>
            </a:r>
          </a:p>
          <a:p>
            <a:pPr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Components of Q-Learning Theory: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Value Functions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Q-Value Functions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Estimating Optimal Q-Value</a:t>
            </a:r>
          </a:p>
          <a:p>
            <a:pPr lvl="2">
              <a:spcBef>
                <a:spcPts val="440"/>
              </a:spcBef>
              <a:buSzPts val="2200"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63715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3e4abd9d1_0_141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 Q-Learning Network Components</a:t>
            </a:r>
            <a:endParaRPr sz="3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g73e4abd9d1_0_141"/>
          <p:cNvSpPr txBox="1"/>
          <p:nvPr/>
        </p:nvSpPr>
        <p:spPr>
          <a:xfrm>
            <a:off x="1147379" y="814771"/>
            <a:ext cx="6839700" cy="3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Value Functions: indication of how valuable a given state is if agent follows its policy</a:t>
            </a:r>
          </a:p>
          <a:p>
            <a:pPr marL="88900"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Q-Value Functions: builds on value function by pairing action with a given state.</a:t>
            </a:r>
            <a:r>
              <a:rPr lang="en-US" sz="22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2200" dirty="0"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Estimating Optimal Q-Value: utilize deep ANNs to </a:t>
            </a:r>
            <a:r>
              <a:rPr lang="en-US" sz="2200" i="1" dirty="0">
                <a:latin typeface="Calibri"/>
                <a:ea typeface="Calibri"/>
                <a:cs typeface="Calibri"/>
                <a:sym typeface="Calibri"/>
              </a:rPr>
              <a:t>estimate the optimal Q-value</a:t>
            </a:r>
          </a:p>
          <a:p>
            <a:pPr marL="431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2200" b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Computationally inefficient to calc true Q-Value </a:t>
            </a:r>
            <a:endParaRPr sz="2200" b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855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73e4abd9d1_0_279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Sutton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g73e4abd9d1_0_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400" y="710160"/>
            <a:ext cx="3267855" cy="435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"/>
          <p:cNvSpPr/>
          <p:nvPr/>
        </p:nvSpPr>
        <p:spPr>
          <a:xfrm>
            <a:off x="1138680" y="-78840"/>
            <a:ext cx="7547760" cy="56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NLP Applications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0"/>
          <p:cNvSpPr/>
          <p:nvPr/>
        </p:nvSpPr>
        <p:spPr>
          <a:xfrm>
            <a:off x="1147320" y="814680"/>
            <a:ext cx="6838920" cy="35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202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Complex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20232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machine translation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question-answering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75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chatbots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20232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202320" algn="l" rtl="0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 txBox="1"/>
          <p:nvPr/>
        </p:nvSpPr>
        <p:spPr>
          <a:xfrm>
            <a:off x="3638880" y="184320"/>
            <a:ext cx="5505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Applied Deep Learning</a:t>
            </a: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3953160" y="1711080"/>
            <a:ext cx="5105520" cy="13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Module 10: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Chapter 13</a:t>
            </a:r>
            <a:endParaRPr sz="28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3e4abd9d1_0_226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Chapter 13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929;g73e4abd9d1_0_336">
            <a:extLst>
              <a:ext uri="{FF2B5EF4-FFF2-40B4-BE49-F238E27FC236}">
                <a16:creationId xmlns:a16="http://schemas.microsoft.com/office/drawing/2014/main" id="{FACF9095-6A1C-49D7-B094-A901448F05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4972" y="1761565"/>
            <a:ext cx="5474055" cy="31109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9;p1">
            <a:extLst>
              <a:ext uri="{FF2B5EF4-FFF2-40B4-BE49-F238E27FC236}">
                <a16:creationId xmlns:a16="http://schemas.microsoft.com/office/drawing/2014/main" id="{35ED1645-440C-4A7B-8BD7-6930857F44B8}"/>
              </a:ext>
            </a:extLst>
          </p:cNvPr>
          <p:cNvSpPr txBox="1"/>
          <p:nvPr/>
        </p:nvSpPr>
        <p:spPr>
          <a:xfrm>
            <a:off x="1834972" y="965774"/>
            <a:ext cx="5910259" cy="635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Deep Reinforcement Learning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685800" marR="0" lvl="0" indent="-630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3e4abd9d1_0_298"/>
          <p:cNvSpPr txBox="1"/>
          <p:nvPr/>
        </p:nvSpPr>
        <p:spPr>
          <a:xfrm>
            <a:off x="1138620" y="-76199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Exploration Rate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epsilon</a:t>
            </a:r>
            <a:endParaRPr sz="3600" b="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3" name="Google Shape;913;g73e4abd9d1_0_298"/>
          <p:cNvPicPr preferRelativeResize="0"/>
          <p:nvPr/>
        </p:nvPicPr>
        <p:blipFill rotWithShape="1">
          <a:blip r:embed="rId3">
            <a:alphaModFix/>
          </a:blip>
          <a:srcRect b="3343"/>
          <a:stretch/>
        </p:blipFill>
        <p:spPr>
          <a:xfrm>
            <a:off x="1961238" y="578775"/>
            <a:ext cx="5903070" cy="456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3e4abd9d1_0_30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SLM Lab Features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73e4abd9d1_0_307"/>
          <p:cNvSpPr txBox="1"/>
          <p:nvPr/>
        </p:nvSpPr>
        <p:spPr>
          <a:xfrm>
            <a:off x="1147379" y="1043371"/>
            <a:ext cx="6839700" cy="3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Ready-Made Deep RL Agents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Modular Agent Components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Various Environment Libraries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Multiple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Environment Libraries </a:t>
            </a:r>
            <a:r>
              <a:rPr lang="en-US" sz="2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Simultaneously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Benchmarking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●"/>
            </a:pPr>
            <a:r>
              <a:rPr lang="en-US" sz="2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endParaRPr sz="2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g73e4abd9d1_0_3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375" y="137025"/>
            <a:ext cx="8325249" cy="45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3e4abd9d1_0_30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Deep RL Agent Categories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73e4abd9d1_0_307"/>
          <p:cNvSpPr txBox="1"/>
          <p:nvPr/>
        </p:nvSpPr>
        <p:spPr>
          <a:xfrm>
            <a:off x="1147379" y="1043371"/>
            <a:ext cx="6839700" cy="3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Value Optimization</a:t>
            </a:r>
          </a:p>
          <a:p>
            <a:pPr marL="431800" marR="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DQN agents: solve RL problems by optimizing value functions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Imitation Learning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Behavioral cloning: designed to mimic behaviors taught to them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Model Optimization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 to predict future states based on (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s,a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MCTS (AlphaGo)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1800" i="1" dirty="0"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1800" i="1" dirty="0">
                <a:latin typeface="Calibri"/>
                <a:ea typeface="Calibri"/>
                <a:cs typeface="Calibri"/>
                <a:sym typeface="Calibri"/>
              </a:rPr>
              <a:t>Policy Optimization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Policy Gradients: learn policies directly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b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Gradient </a:t>
            </a:r>
            <a:r>
              <a:rPr lang="en-US" sz="1800" i="1" dirty="0">
                <a:latin typeface="Calibri"/>
                <a:ea typeface="Calibri"/>
                <a:cs typeface="Calibri"/>
                <a:sym typeface="Calibri"/>
              </a:rPr>
              <a:t>Ascent</a:t>
            </a:r>
            <a:r>
              <a:rPr lang="en-US" sz="1800" i="1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maximize reward, not minimize cost</a:t>
            </a:r>
            <a:endParaRPr sz="18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789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g73e4abd9d1_0_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675" y="224675"/>
            <a:ext cx="5730651" cy="46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73e4abd9d1_0_307"/>
          <p:cNvSpPr txBox="1"/>
          <p:nvPr/>
        </p:nvSpPr>
        <p:spPr>
          <a:xfrm>
            <a:off x="1144440" y="-78840"/>
            <a:ext cx="7548000" cy="5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Arial"/>
                <a:cs typeface="Calibri"/>
                <a:sym typeface="Calibri"/>
              </a:rPr>
              <a:t>Combined Approaches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g73e4abd9d1_0_307"/>
          <p:cNvSpPr txBox="1"/>
          <p:nvPr/>
        </p:nvSpPr>
        <p:spPr>
          <a:xfrm>
            <a:off x="1147379" y="753035"/>
            <a:ext cx="6839700" cy="3837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marR="0" lvl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AlphaGo</a:t>
            </a:r>
          </a:p>
          <a:p>
            <a:pPr marL="431800" marR="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Combined Model Optimization &amp; Policy Optimization</a:t>
            </a:r>
            <a:endParaRPr lang="en-US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L="889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Actor-Critic Algorithm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Combined Value Optimization &amp; Policy Optimization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Combines Q-learning &amp; Policy Gradients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Loop that alternates between Actor &amp; Critic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Actor </a:t>
            </a:r>
            <a:r>
              <a:rPr lang="en-US" sz="18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 PG algo that decides what action to take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Critic</a:t>
            </a:r>
            <a:r>
              <a:rPr lang="en-US" sz="1800" dirty="0"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Q-learning algo that critiques the action &amp; provides feedback on how to adjust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Solves broader range of problems than DQN and lower variance of performance than REINFORCE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Reminiscent of GAN’s</a:t>
            </a:r>
          </a:p>
          <a:p>
            <a:pPr marL="3746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1364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g73e4abd9d1_0_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800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D040C0-72F7-4D50-BEEE-2B12BFE3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75" y="739588"/>
            <a:ext cx="3185918" cy="3765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8625EE-D52A-4352-B747-A090E241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093" y="1277470"/>
            <a:ext cx="4437087" cy="238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62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1"/>
          <p:cNvPicPr preferRelativeResize="0"/>
          <p:nvPr/>
        </p:nvPicPr>
        <p:blipFill rotWithShape="1">
          <a:blip r:embed="rId3">
            <a:alphaModFix/>
          </a:blip>
          <a:srcRect l="13463" t="15226" r="8904" b="27355"/>
          <a:stretch/>
        </p:blipFill>
        <p:spPr>
          <a:xfrm>
            <a:off x="1504080" y="591120"/>
            <a:ext cx="6135120" cy="3629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E93E5-0EEC-42E6-8922-DD6D979D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97" y="880782"/>
            <a:ext cx="3026991" cy="3381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AA35F-CE7A-4C87-B9AE-D33F94C9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88" y="1232460"/>
            <a:ext cx="5117997" cy="26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141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48119-96D0-4810-BE3C-5F91E7D8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78" y="753034"/>
            <a:ext cx="4168667" cy="3818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F03E9-D702-4D28-8A8B-66D1DA7E1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59" r="12179"/>
          <a:stretch/>
        </p:blipFill>
        <p:spPr>
          <a:xfrm>
            <a:off x="5015752" y="1640541"/>
            <a:ext cx="3879477" cy="229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4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1592</Words>
  <Application>Microsoft Office PowerPoint</Application>
  <PresentationFormat>On-screen Show (16:9)</PresentationFormat>
  <Paragraphs>335</Paragraphs>
  <Slides>91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Courier New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Porter Andrew J</cp:lastModifiedBy>
  <cp:revision>2</cp:revision>
  <dcterms:created xsi:type="dcterms:W3CDTF">2015-09-28T19:52:00Z</dcterms:created>
  <dcterms:modified xsi:type="dcterms:W3CDTF">2021-07-22T21:05:24Z</dcterms:modified>
</cp:coreProperties>
</file>